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87"/>
  </p:notesMasterIdLst>
  <p:sldIdLst>
    <p:sldId id="256" r:id="rId2"/>
    <p:sldId id="257" r:id="rId3"/>
    <p:sldId id="327" r:id="rId4"/>
    <p:sldId id="328" r:id="rId5"/>
    <p:sldId id="329" r:id="rId6"/>
    <p:sldId id="330" r:id="rId7"/>
    <p:sldId id="323" r:id="rId8"/>
    <p:sldId id="324" r:id="rId9"/>
    <p:sldId id="335" r:id="rId10"/>
    <p:sldId id="336" r:id="rId11"/>
    <p:sldId id="326" r:id="rId12"/>
    <p:sldId id="348" r:id="rId13"/>
    <p:sldId id="350" r:id="rId14"/>
    <p:sldId id="347" r:id="rId15"/>
    <p:sldId id="333" r:id="rId16"/>
    <p:sldId id="332" r:id="rId17"/>
    <p:sldId id="334" r:id="rId18"/>
    <p:sldId id="258" r:id="rId19"/>
    <p:sldId id="340" r:id="rId20"/>
    <p:sldId id="303" r:id="rId21"/>
    <p:sldId id="304" r:id="rId22"/>
    <p:sldId id="308" r:id="rId23"/>
    <p:sldId id="310" r:id="rId24"/>
    <p:sldId id="305" r:id="rId25"/>
    <p:sldId id="306" r:id="rId26"/>
    <p:sldId id="311" r:id="rId27"/>
    <p:sldId id="312" r:id="rId28"/>
    <p:sldId id="313" r:id="rId29"/>
    <p:sldId id="309" r:id="rId30"/>
    <p:sldId id="314" r:id="rId31"/>
    <p:sldId id="316" r:id="rId32"/>
    <p:sldId id="318" r:id="rId33"/>
    <p:sldId id="339" r:id="rId34"/>
    <p:sldId id="357" r:id="rId35"/>
    <p:sldId id="317" r:id="rId36"/>
    <p:sldId id="358" r:id="rId37"/>
    <p:sldId id="341" r:id="rId38"/>
    <p:sldId id="259" r:id="rId39"/>
    <p:sldId id="260" r:id="rId40"/>
    <p:sldId id="263" r:id="rId41"/>
    <p:sldId id="265" r:id="rId42"/>
    <p:sldId id="268" r:id="rId43"/>
    <p:sldId id="266" r:id="rId44"/>
    <p:sldId id="267" r:id="rId45"/>
    <p:sldId id="270" r:id="rId46"/>
    <p:sldId id="271" r:id="rId47"/>
    <p:sldId id="269" r:id="rId48"/>
    <p:sldId id="264" r:id="rId49"/>
    <p:sldId id="272" r:id="rId50"/>
    <p:sldId id="274" r:id="rId51"/>
    <p:sldId id="281" r:id="rId52"/>
    <p:sldId id="275" r:id="rId53"/>
    <p:sldId id="276" r:id="rId54"/>
    <p:sldId id="278" r:id="rId55"/>
    <p:sldId id="344" r:id="rId56"/>
    <p:sldId id="282" r:id="rId57"/>
    <p:sldId id="283" r:id="rId58"/>
    <p:sldId id="286" r:id="rId59"/>
    <p:sldId id="290" r:id="rId60"/>
    <p:sldId id="287" r:id="rId61"/>
    <p:sldId id="292" r:id="rId62"/>
    <p:sldId id="291" r:id="rId63"/>
    <p:sldId id="298" r:id="rId64"/>
    <p:sldId id="355" r:id="rId65"/>
    <p:sldId id="345" r:id="rId66"/>
    <p:sldId id="294" r:id="rId67"/>
    <p:sldId id="289" r:id="rId68"/>
    <p:sldId id="295" r:id="rId69"/>
    <p:sldId id="297" r:id="rId70"/>
    <p:sldId id="296" r:id="rId71"/>
    <p:sldId id="299" r:id="rId72"/>
    <p:sldId id="301" r:id="rId73"/>
    <p:sldId id="300" r:id="rId74"/>
    <p:sldId id="359" r:id="rId75"/>
    <p:sldId id="331" r:id="rId76"/>
    <p:sldId id="351" r:id="rId77"/>
    <p:sldId id="354" r:id="rId78"/>
    <p:sldId id="353" r:id="rId79"/>
    <p:sldId id="346" r:id="rId80"/>
    <p:sldId id="342" r:id="rId81"/>
    <p:sldId id="356" r:id="rId82"/>
    <p:sldId id="360" r:id="rId83"/>
    <p:sldId id="343" r:id="rId84"/>
    <p:sldId id="302" r:id="rId85"/>
    <p:sldId id="322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Attar" initials="NA" lastIdx="1" clrIdx="0">
    <p:extLst>
      <p:ext uri="{19B8F6BF-5375-455C-9EA6-DF929625EA0E}">
        <p15:presenceInfo xmlns:p15="http://schemas.microsoft.com/office/powerpoint/2012/main" userId="S-1-5-21-583907252-1343024091-1708537768-23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9B92A-548A-4620-9601-BFCAAA6147FE}" type="datetimeFigureOut">
              <a:rPr lang="en-US" smtClean="0"/>
              <a:t>11/7/2015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3FAA-2B2B-4D7C-A54E-F65DEF84E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8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DEE5-48B4-492F-804F-3D05B714D030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50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404-3C1F-45D0-AF90-2C23436139EC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955-76D3-490E-9E20-FB0DDCA547AA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96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4023-E034-4164-A635-8ED0270E8F1F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1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1CE3-05EC-41B0-A44A-EB9A10660BAC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1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343-10D3-4B23-BC89-F9437C89B911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DCB5-3681-48C5-BC0B-55125AA74AC1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B817-4093-4E76-AA69-5E37C000DA85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AA0-461E-43F3-B68A-BB2F505C0970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1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CEF1B2-5743-4224-A018-7E97EF6E9FF8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0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1902-8D15-4B49-82ED-414D648608D2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9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7A2072-50D7-498B-862E-BA1CE591C97E}" type="datetime1">
              <a:rPr lang="en-US" smtClean="0"/>
              <a:t>11/7/2015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rosettacode.org/wiki/Rosetta_Cod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osettacode.org/wiki/Simple_windowed_application#Java" TargetMode="External"/><Relationship Id="rId2" Type="http://schemas.openxmlformats.org/officeDocument/2006/relationships/hyperlink" Target="http://rosettacode.org/wiki/Sorting_algorithms/Bubble_sort#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rosettacode.org/wiki/Singly-linked_list/Traversal#Java" TargetMode="External"/><Relationship Id="rId4" Type="http://schemas.openxmlformats.org/officeDocument/2006/relationships/hyperlink" Target="http://rosettacode.org/wiki/HTTP#Java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roup.org/onlinepubs/009695399/functions/printf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 smtClean="0"/>
              <a:t>A Comparative Study of Programming Languages </a:t>
            </a:r>
            <a:br>
              <a:rPr lang="en-US" sz="5400" cap="none" dirty="0" smtClean="0"/>
            </a:br>
            <a:r>
              <a:rPr lang="en-US" sz="5400" cap="none" dirty="0" smtClean="0"/>
              <a:t>in Rosetta Code</a:t>
            </a:r>
            <a:endParaRPr lang="en-US" sz="4400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Public repositories</a:t>
            </a:r>
            <a:r>
              <a:rPr lang="en-US" sz="3200" dirty="0" smtClean="0"/>
              <a:t> (GitHub)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“Mature” 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projects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time-span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/>
              <a:t>Pros:</a:t>
            </a:r>
            <a:r>
              <a:rPr lang="en-US" sz="3200" i="1" dirty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Closer to the real world (External val.)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/>
              <a:t>Cons:</a:t>
            </a:r>
            <a:r>
              <a:rPr lang="en-US" sz="3200" i="1" dirty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Programs differ too much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7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hlinkClick r:id="rId2"/>
              </a:rPr>
              <a:t>Rosetta </a:t>
            </a:r>
            <a:r>
              <a:rPr lang="en-US" sz="3200" dirty="0">
                <a:hlinkClick r:id="rId2"/>
              </a:rPr>
              <a:t>Code</a:t>
            </a:r>
            <a:r>
              <a:rPr lang="en-US" sz="3200" dirty="0"/>
              <a:t> – a code repository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Online, open-source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Purposes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Tasks, Languages, Solutions</a:t>
            </a: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97280" y="5771606"/>
            <a:ext cx="10113264" cy="822960"/>
          </a:xfrm>
        </p:spPr>
        <p:txBody>
          <a:bodyPr/>
          <a:lstStyle/>
          <a:p>
            <a:r>
              <a:rPr lang="en-US" dirty="0" smtClean="0"/>
              <a:t>Rosetta code: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0454"/>
          <a:stretch/>
        </p:blipFill>
        <p:spPr>
          <a:xfrm>
            <a:off x="0" y="-1"/>
            <a:ext cx="12192000" cy="59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Rosetta code: </a:t>
            </a:r>
            <a:r>
              <a:rPr lang="en-US" dirty="0" smtClean="0"/>
              <a:t>2 Solutions for task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476" t="10405" r="37714" b="43373"/>
          <a:stretch/>
        </p:blipFill>
        <p:spPr>
          <a:xfrm>
            <a:off x="0" y="228309"/>
            <a:ext cx="7286173" cy="3821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857" t="6614" r="50190" b="18042"/>
          <a:stretch/>
        </p:blipFill>
        <p:spPr>
          <a:xfrm>
            <a:off x="7237086" y="42526"/>
            <a:ext cx="5326743" cy="64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0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Rosetta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Tasks, Languages,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745 tasks, 379 languages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6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Rosetta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Task examples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Algorithmic: </a:t>
            </a:r>
            <a:r>
              <a:rPr lang="en-US" sz="3200" dirty="0" smtClean="0">
                <a:hlinkClick r:id="rId2"/>
              </a:rPr>
              <a:t>Bubble sort</a:t>
            </a:r>
            <a:r>
              <a:rPr lang="en-US" sz="3200" dirty="0" smtClean="0"/>
              <a:t>, </a:t>
            </a:r>
            <a:br>
              <a:rPr lang="en-US" sz="3200" dirty="0" smtClean="0"/>
            </a:br>
            <a:r>
              <a:rPr lang="en-US" sz="3200" dirty="0" smtClean="0"/>
              <a:t>Mat-</a:t>
            </a:r>
            <a:r>
              <a:rPr lang="en-US" sz="3200" dirty="0" err="1" smtClean="0"/>
              <a:t>mult</a:t>
            </a:r>
            <a:r>
              <a:rPr lang="en-US" sz="3200" dirty="0" smtClean="0"/>
              <a:t>, Towers of Hanoi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I/O: </a:t>
            </a:r>
            <a:r>
              <a:rPr lang="en-US" sz="3200" dirty="0" smtClean="0">
                <a:hlinkClick r:id="rId3"/>
              </a:rPr>
              <a:t>GUI application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>
                <a:hlinkClick r:id="rId4"/>
              </a:rPr>
              <a:t>HTTP request</a:t>
            </a:r>
            <a:r>
              <a:rPr lang="en-US" sz="3200" dirty="0" smtClean="0"/>
              <a:t>, File I/O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Text: Parsing (XML), </a:t>
            </a:r>
            <a:br>
              <a:rPr lang="en-US" sz="3200" dirty="0" smtClean="0"/>
            </a:br>
            <a:r>
              <a:rPr lang="en-US" sz="3200" dirty="0" smtClean="0"/>
              <a:t>Strings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Data structures: </a:t>
            </a:r>
            <a:r>
              <a:rPr lang="en-US" sz="3200" dirty="0" smtClean="0">
                <a:hlinkClick r:id="rId5"/>
              </a:rPr>
              <a:t>List traversal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Trees etc.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Task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Subset of 436 tasks.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Comparable, Clearly-defined.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Minor variants of a unique problem.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96% compile and run.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Language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Select from 379 languages (!):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Prefer popular languages (TIOBE rating).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Solve 1/3 from Rosetta’s tasks.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Better statistic analysis.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Mitigate “Hyped” languages.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1615973"/>
            <a:ext cx="4546761" cy="3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8 languages that were compared.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Popular but didn’t make it: C++, Perl, </a:t>
            </a:r>
            <a:r>
              <a:rPr lang="en-US" sz="3200" dirty="0" err="1" smtClean="0"/>
              <a:t>Javascript</a:t>
            </a:r>
            <a:r>
              <a:rPr lang="en-US" sz="3200" dirty="0" smtClean="0"/>
              <a:t>, PHP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popular but here: Go, Haskell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1180533"/>
              </p:ext>
            </p:extLst>
          </p:nvPr>
        </p:nvGraphicFramePr>
        <p:xfrm>
          <a:off x="1097280" y="2530433"/>
          <a:ext cx="9747268" cy="201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817"/>
                <a:gridCol w="2436817"/>
                <a:gridCol w="2436817"/>
                <a:gridCol w="2436817"/>
              </a:tblGrid>
              <a:tr h="9615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Procedural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Object- Oriented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Functional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Scripting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Java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Haskell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Python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Ruby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Comparison &amp; </a:t>
            </a: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19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970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Comparison &amp; 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13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Paradigms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 = Fundamental style of a language.</a:t>
            </a:r>
            <a:r>
              <a:rPr lang="en-US" sz="3200" i="1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i.e. Java follows object-oriented paradigm.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languages are multi-paradigm.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7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by paradigms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Languages in study: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  <p:graphicFrame>
        <p:nvGraphicFramePr>
          <p:cNvPr id="8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3945675"/>
              </p:ext>
            </p:extLst>
          </p:nvPr>
        </p:nvGraphicFramePr>
        <p:xfrm>
          <a:off x="1097280" y="2530433"/>
          <a:ext cx="9747268" cy="201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817"/>
                <a:gridCol w="2436817"/>
                <a:gridCol w="2436817"/>
                <a:gridCol w="2436817"/>
              </a:tblGrid>
              <a:tr h="96155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Procedural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Object- Oriented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Functional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Scripting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Java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Haskell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Python</a:t>
                      </a:r>
                      <a:endParaRPr lang="en-US" sz="2800" dirty="0"/>
                    </a:p>
                  </a:txBody>
                  <a:tcPr/>
                </a:tc>
              </a:tr>
              <a:tr h="527305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Ruby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4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Paradigms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Let’s demonstrate the </a:t>
            </a:r>
            <a:r>
              <a:rPr lang="en-US" sz="3200" dirty="0"/>
              <a:t>PP’s by a </a:t>
            </a:r>
            <a:r>
              <a:rPr lang="en-US" sz="3200" dirty="0" smtClean="0"/>
              <a:t>known algorithm: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Quicksort: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  <p:pic>
        <p:nvPicPr>
          <p:cNvPr id="1028" name="Picture 4" descr="Quicks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55" y="2637374"/>
            <a:ext cx="5939584" cy="382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programming is based upon the concept of  procedure calls.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Each procedure = a set of computational steps to carry out.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Sequential.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Examples: C, Go, C++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2" descr="http://previews.123rf.com/images/skvoor/skvoor0906/skvoor090600053/5109930-Man-and-diagram-3d-rendered-illustration-isolated-on-white--Stock-Illustrat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56" y="3453906"/>
            <a:ext cx="2846070" cy="28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with </a:t>
            </a:r>
            <a:r>
              <a:rPr lang="en-US" sz="3200" i="1" dirty="0" smtClean="0"/>
              <a:t>side effects.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Top-down approach: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one “main” procedure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has 5-6 sub routines, each built once again on 5-6 subroutines.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And so 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approaches (recursive).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8620" y="2147581"/>
            <a:ext cx="11475720" cy="347787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/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en-US" b="1" dirty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*a, 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err="1" smtClean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j, p,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&lt;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/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 = n -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++, j--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p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&lt;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j-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b="1" dirty="0" smtClean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-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US" alt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Based on concept of “Objects”.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Data = </a:t>
            </a:r>
            <a:r>
              <a:rPr lang="en-US" sz="3000" i="1" dirty="0" smtClean="0"/>
              <a:t>“fields”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Code = </a:t>
            </a:r>
            <a:r>
              <a:rPr lang="en-US" sz="3000" i="1" dirty="0" smtClean="0"/>
              <a:t>“methods”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are instances of class </a:t>
            </a:r>
            <a:br>
              <a:rPr lang="en-US" sz="3200" dirty="0" smtClean="0"/>
            </a:br>
            <a:r>
              <a:rPr lang="en-US" sz="3200" dirty="0" smtClean="0"/>
              <a:t>(prototype).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access their own data/code.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Interaction with other objects.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4100" name="Picture 4" descr="http://presleyspantry.com/wp-content/uploads/2012/06/MG_0278-1024x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845734"/>
            <a:ext cx="3754408" cy="250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0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Encapsulation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“Resource </a:t>
            </a:r>
            <a:r>
              <a:rPr lang="en-US" sz="3200" i="1" dirty="0"/>
              <a:t>Acquisition Is Initialization (RAII</a:t>
            </a:r>
            <a:r>
              <a:rPr lang="en-US" sz="3200" i="1" dirty="0" smtClean="0"/>
              <a:t>)”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Inheritance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Polymorphism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Java, C#, C++, Python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667" t="21736" r="22249" b="4224"/>
          <a:stretch/>
        </p:blipFill>
        <p:spPr>
          <a:xfrm>
            <a:off x="1243330" y="1594703"/>
            <a:ext cx="9766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417" t="33257" r="19250" b="31259"/>
          <a:stretch/>
        </p:blipFill>
        <p:spPr>
          <a:xfrm>
            <a:off x="950883" y="2171700"/>
            <a:ext cx="1026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Derived from the word </a:t>
            </a:r>
            <a:r>
              <a:rPr lang="en-US" sz="3200" i="1" dirty="0" smtClean="0"/>
              <a:t>function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Everything is a function, everything is evaluated.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No </a:t>
            </a:r>
            <a:r>
              <a:rPr lang="en-US" sz="3200" i="1" dirty="0" smtClean="0"/>
              <a:t>side effects 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LISP/Scheme, Haskell, </a:t>
            </a:r>
            <a:r>
              <a:rPr lang="en-US" sz="3200" dirty="0" smtClean="0"/>
              <a:t>F#, ML</a:t>
            </a:r>
            <a:r>
              <a:rPr lang="en-US" sz="3200" dirty="0" smtClean="0"/>
              <a:t>,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Python </a:t>
            </a:r>
            <a:r>
              <a:rPr lang="en-US" sz="3200" dirty="0" smtClean="0"/>
              <a:t>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667" t="25115" r="55333" b="59063"/>
          <a:stretch/>
        </p:blipFill>
        <p:spPr>
          <a:xfrm>
            <a:off x="2392680" y="2849578"/>
            <a:ext cx="5943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 purely-functional programming language.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Strong static typing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Compiled to 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features: Lazy evaluation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69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50" name="Picture 2" descr="Hask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60071"/>
            <a:ext cx="3931557" cy="560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3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90" t="20403" r="2109" b="45500"/>
          <a:stretch/>
        </p:blipFill>
        <p:spPr>
          <a:xfrm>
            <a:off x="318582" y="2273300"/>
            <a:ext cx="1161579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9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Interpreted languages.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More examples: PHP, </a:t>
            </a:r>
            <a:r>
              <a:rPr lang="en-US" sz="3200" dirty="0" err="1" smtClean="0"/>
              <a:t>Javascript</a:t>
            </a:r>
            <a:r>
              <a:rPr lang="en-US" sz="3200" dirty="0" smtClean="0"/>
              <a:t>, </a:t>
            </a:r>
            <a:r>
              <a:rPr lang="en-US" sz="3200" dirty="0" err="1" smtClean="0"/>
              <a:t>linux</a:t>
            </a:r>
            <a:r>
              <a:rPr lang="en-US" sz="3200" dirty="0" smtClean="0"/>
              <a:t> shell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986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/>
              <a:t>Comparison &amp; </a:t>
            </a:r>
            <a:r>
              <a:rPr lang="en-US" sz="3200" b="1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37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74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&amp; 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language?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 for feature/project X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are the advantages of a language over another?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Non-comment, non-blank lines of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Not required to run correctly, or even compile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Shortest solution for each task in a language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Bug density is constant across programming languages.</a:t>
            </a:r>
          </a:p>
          <a:p>
            <a:pPr marL="0" indent="0">
              <a:buNone/>
            </a:pPr>
            <a:r>
              <a:rPr lang="en-US" sz="3200" dirty="0" smtClean="0"/>
              <a:t>(Meaning – shorter means less bugs.)</a:t>
            </a:r>
            <a:r>
              <a:rPr lang="en-US" sz="3200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Readability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Ability for code to be maintained, fixed, enhanced, tested etc</a:t>
            </a:r>
            <a:r>
              <a:rPr lang="en-US" sz="3200" dirty="0" smtClean="0"/>
              <a:t>.</a:t>
            </a:r>
            <a:endParaRPr lang="en-US" sz="32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48145" y="6459785"/>
            <a:ext cx="10698884" cy="365125"/>
          </a:xfrm>
        </p:spPr>
        <p:txBody>
          <a:bodyPr/>
          <a:lstStyle/>
          <a:p>
            <a:pPr algn="l"/>
            <a:r>
              <a:rPr lang="en-US" sz="1800" dirty="0" smtClean="0"/>
              <a:t>1	 Hatton, Programming Languages and Safety-Related Systems , 1995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7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Read file into buffer (in chunks), output to another file.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12" t="22212" r="27435" b="12846"/>
          <a:stretch/>
        </p:blipFill>
        <p:spPr>
          <a:xfrm>
            <a:off x="1097280" y="118456"/>
            <a:ext cx="8912262" cy="516012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56" t="28298" r="55326" b="63311"/>
          <a:stretch/>
        </p:blipFill>
        <p:spPr>
          <a:xfrm>
            <a:off x="908404" y="2296633"/>
            <a:ext cx="8846727" cy="120510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improve conciseness?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Simplified, expressive syntax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Objects, abstractions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checks on variable’s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of external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String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Collection </a:t>
            </a:r>
            <a:r>
              <a:rPr lang="en-US" sz="3200" dirty="0"/>
              <a:t>interfaces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8711542"/>
              </p:ext>
            </p:extLst>
          </p:nvPr>
        </p:nvGraphicFramePr>
        <p:xfrm>
          <a:off x="1040477" y="2563236"/>
          <a:ext cx="10058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1680"/>
                <a:gridCol w="2011680"/>
                <a:gridCol w="2011680"/>
                <a:gridCol w="2011680"/>
                <a:gridCol w="20116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Procedural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Functional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Scripting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Haskell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Ruby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 (Lines of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divided into two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functional and scripting – more concise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OO and procedural – longer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Major differences. i.e. Java 2.2-2.9 longer than Group 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Within the groups – no major difference.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Question: Is shorter program easier to understand ?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What might affect </a:t>
            </a:r>
            <a:r>
              <a:rPr lang="en-US" sz="3200" i="1" dirty="0" smtClean="0"/>
              <a:t>my</a:t>
            </a:r>
            <a:r>
              <a:rPr lang="en-US" sz="3200" dirty="0" smtClean="0"/>
              <a:t> selection of language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My languages knowledge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Project/company decisions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Moods and trends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Existence of libraries/tools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Open source community/support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Empirical evidence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Only those compiled successfully.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 </a:t>
            </a:r>
            <a:r>
              <a:rPr lang="en-US" sz="3200" dirty="0" smtClean="0"/>
              <a:t>language – excluded, has no executable (interpreted).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</a:t>
            </a:r>
            <a:r>
              <a:rPr lang="en-US" sz="3200" dirty="0" smtClean="0"/>
              <a:t>consumes HD</a:t>
            </a:r>
            <a:r>
              <a:rPr lang="en-US" sz="3200" dirty="0" smtClean="0"/>
              <a:t>, </a:t>
            </a:r>
            <a:r>
              <a:rPr lang="en-US" sz="3200" dirty="0" smtClean="0"/>
              <a:t>network resources.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</a:t>
            </a:r>
            <a:r>
              <a:rPr lang="en-US" sz="3200" dirty="0" smtClean="0"/>
              <a:t>is loaded into memory.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May turn </a:t>
            </a:r>
            <a:r>
              <a:rPr lang="en-US" sz="3200" dirty="0" smtClean="0"/>
              <a:t>irrelevant: </a:t>
            </a:r>
            <a:r>
              <a:rPr lang="en-US" sz="3200" dirty="0" smtClean="0"/>
              <a:t>HD </a:t>
            </a:r>
            <a:r>
              <a:rPr lang="en-US" sz="3200" dirty="0"/>
              <a:t>sizes and speed </a:t>
            </a:r>
            <a:r>
              <a:rPr lang="en-US" sz="3200" dirty="0" smtClean="0"/>
              <a:t>are increasing </a:t>
            </a:r>
            <a:r>
              <a:rPr lang="en-US" sz="3200" dirty="0"/>
              <a:t>(SSD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Embedded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</a:t>
            </a:r>
            <a:r>
              <a:rPr lang="en-US" dirty="0" smtClean="0"/>
              <a:t>code vs. Byte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Native code:</a:t>
            </a:r>
            <a:endParaRPr lang="en-US" sz="30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Code </a:t>
            </a:r>
            <a:r>
              <a:rPr lang="en-US" sz="3200" dirty="0" smtClean="0"/>
              <a:t>compiled for particular processor.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Programs compiled into native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C, C++, Go, Haskell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  <p:pic>
        <p:nvPicPr>
          <p:cNvPr id="2050" name="Picture 2" descr="https://upload.wikimedia.org/wikipedia/commons/thumb/2/2a/Mips32_addi.svg/500px-Mips32_add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33" y="4745285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Definition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 </a:t>
            </a:r>
            <a:r>
              <a:rPr lang="en-US" sz="3200" dirty="0"/>
              <a:t>r</a:t>
            </a:r>
            <a:r>
              <a:rPr lang="en-US" sz="3200" dirty="0" smtClean="0"/>
              <a:t>eal time: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Interpreted (JVM).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(JIT).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Highly portable.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</a:t>
            </a:r>
            <a:br>
              <a:rPr lang="en-US" sz="3200" dirty="0" smtClean="0"/>
            </a:br>
            <a:r>
              <a:rPr lang="en-US" sz="3000" dirty="0" smtClean="0"/>
              <a:t>Java, Python, C#, F#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pic>
        <p:nvPicPr>
          <p:cNvPr id="1026" name="Picture 2" descr="http://img.viralpatel.net/2008/12/java-program-executi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244" y="804593"/>
            <a:ext cx="5617226" cy="51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Static Linking </a:t>
            </a:r>
            <a:r>
              <a:rPr lang="en-US" sz="3000" dirty="0" smtClean="0"/>
              <a:t>= </a:t>
            </a:r>
            <a:br>
              <a:rPr lang="en-US" sz="3000" dirty="0" smtClean="0"/>
            </a:br>
            <a:r>
              <a:rPr lang="en-US" sz="3000" dirty="0" smtClean="0"/>
              <a:t>Executable </a:t>
            </a:r>
            <a:r>
              <a:rPr lang="en-US" sz="3000" dirty="0" smtClean="0"/>
              <a:t>contains </a:t>
            </a:r>
            <a:br>
              <a:rPr lang="en-US" sz="3000" dirty="0" smtClean="0"/>
            </a:br>
            <a:r>
              <a:rPr lang="en-US" sz="3000" dirty="0" smtClean="0"/>
              <a:t>copies of module .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Dynamic Linking</a:t>
            </a:r>
            <a:r>
              <a:rPr lang="en-US" sz="3000" dirty="0" smtClean="0"/>
              <a:t> </a:t>
            </a:r>
            <a:r>
              <a:rPr lang="en-US" sz="3000" dirty="0" smtClean="0"/>
              <a:t>= </a:t>
            </a:r>
            <a:br>
              <a:rPr lang="en-US" sz="3000" dirty="0" smtClean="0"/>
            </a:br>
            <a:r>
              <a:rPr lang="en-US" sz="3000" dirty="0" smtClean="0"/>
              <a:t>Executable contains </a:t>
            </a:r>
            <a:br>
              <a:rPr lang="en-US" sz="3000" dirty="0" smtClean="0"/>
            </a:br>
            <a:r>
              <a:rPr lang="en-US" sz="3000" dirty="0" smtClean="0"/>
              <a:t>references to module </a:t>
            </a:r>
            <a:br>
              <a:rPr lang="en-US" sz="3000" dirty="0" smtClean="0"/>
            </a:br>
            <a:r>
              <a:rPr lang="en-US" sz="3000" dirty="0" smtClean="0"/>
              <a:t>(resolved at runtime).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pic>
        <p:nvPicPr>
          <p:cNvPr id="1026" name="Picture 2" descr="http://deliveryimages.acm.org/10.1145/1620000/1610569/10466f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80"/>
          <a:stretch/>
        </p:blipFill>
        <p:spPr bwMode="auto">
          <a:xfrm>
            <a:off x="4709524" y="1737791"/>
            <a:ext cx="3095534" cy="455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eliveryimages.acm.org/10.1145/1620000/1610569/10466f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3"/>
          <a:stretch/>
        </p:blipFill>
        <p:spPr bwMode="auto">
          <a:xfrm>
            <a:off x="7809412" y="1737360"/>
            <a:ext cx="3058886" cy="455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Size of executable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695122"/>
              </p:ext>
            </p:extLst>
          </p:nvPr>
        </p:nvGraphicFramePr>
        <p:xfrm>
          <a:off x="1581150" y="2563236"/>
          <a:ext cx="9029700" cy="296672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2257425"/>
                <a:gridCol w="2257425"/>
                <a:gridCol w="2257425"/>
                <a:gridCol w="225742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Byte Code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Dynamic Linking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dynamic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static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static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45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RQ2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(Size of executable)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3" t="57753" r="46508" b="10748"/>
          <a:stretch/>
        </p:blipFill>
        <p:spPr>
          <a:xfrm>
            <a:off x="5138057" y="3308304"/>
            <a:ext cx="7053943" cy="2580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75" t="17530" r="47249" b="22226"/>
          <a:stretch/>
        </p:blipFill>
        <p:spPr>
          <a:xfrm>
            <a:off x="0" y="-83445"/>
            <a:ext cx="7062360" cy="5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</a:t>
            </a:r>
            <a:r>
              <a:rPr lang="en-US" sz="3200" dirty="0" smtClean="0"/>
              <a:t>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Losers: Go, Haskell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</a:t>
            </a:r>
            <a:r>
              <a:rPr lang="en-US" sz="3200" dirty="0" smtClean="0"/>
              <a:t>Big, Java </a:t>
            </a:r>
            <a:r>
              <a:rPr lang="en-US" sz="3200" dirty="0" smtClean="0"/>
              <a:t>program 263 times smaller than Haskell !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RQ3 : Which programming languages have better running-time performance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 running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Small set of “Scalability tasks” </a:t>
            </a:r>
            <a:r>
              <a:rPr lang="en-US" sz="3200" dirty="0" smtClean="0"/>
              <a:t>(definition)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Exclude </a:t>
            </a:r>
            <a:r>
              <a:rPr lang="en-US" sz="3200" dirty="0" smtClean="0"/>
              <a:t>errors </a:t>
            </a:r>
            <a:r>
              <a:rPr lang="en-US" sz="3200" dirty="0" smtClean="0"/>
              <a:t>and timeouts (over 3 mins.)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Example: </a:t>
            </a:r>
            <a:r>
              <a:rPr lang="en-US" sz="3200" i="1" dirty="0" smtClean="0"/>
              <a:t>Anagrams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Anagram = two words that have</a:t>
            </a:r>
            <a:br>
              <a:rPr lang="en-US" sz="2400" dirty="0" smtClean="0"/>
            </a:br>
            <a:r>
              <a:rPr lang="en-US" sz="2400" dirty="0" smtClean="0"/>
              <a:t>the same letters in different order.</a:t>
            </a:r>
            <a:br>
              <a:rPr lang="en-US" sz="2400" dirty="0" smtClean="0"/>
            </a:br>
            <a:r>
              <a:rPr lang="en-US" sz="2400" dirty="0" smtClean="0"/>
              <a:t>i.e. veil, </a:t>
            </a:r>
            <a:r>
              <a:rPr lang="en-US" sz="2400" dirty="0" err="1" smtClean="0"/>
              <a:t>levi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Task: on the dictionary in unixdict.txt,</a:t>
            </a:r>
            <a:br>
              <a:rPr lang="en-US" sz="2400" dirty="0" smtClean="0"/>
            </a:br>
            <a:r>
              <a:rPr lang="en-US" sz="2400" dirty="0" smtClean="0"/>
              <a:t>find the longest sets of anagrams </a:t>
            </a:r>
            <a:br>
              <a:rPr lang="en-US" sz="2400" dirty="0" smtClean="0"/>
            </a:br>
            <a:r>
              <a:rPr lang="en-US" sz="2400" dirty="0" smtClean="0"/>
              <a:t>(sets that contain the most words).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25029" y="2572154"/>
            <a:ext cx="5821679" cy="3698017"/>
            <a:chOff x="6125029" y="2572154"/>
            <a:chExt cx="5821679" cy="3698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-11" t="9754" r="78783" b="45517"/>
            <a:stretch/>
          </p:blipFill>
          <p:spPr>
            <a:xfrm>
              <a:off x="6125029" y="2572154"/>
              <a:ext cx="2911565" cy="3698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4746" r="78783" b="3346"/>
            <a:stretch/>
          </p:blipFill>
          <p:spPr>
            <a:xfrm>
              <a:off x="9036594" y="2572154"/>
              <a:ext cx="2910114" cy="346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Evidence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Maintainability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Safety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Fit the running environment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“Scalability tasks”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4" t="6916" r="14974" b="14524"/>
          <a:stretch/>
        </p:blipFill>
        <p:spPr>
          <a:xfrm>
            <a:off x="4621057" y="14513"/>
            <a:ext cx="6589487" cy="67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“Scalability tasks</a:t>
            </a:r>
            <a:r>
              <a:rPr lang="en-US" sz="3200" dirty="0" smtClean="0"/>
              <a:t>”: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Text-processing tasks (Anagrams, </a:t>
            </a:r>
            <a:r>
              <a:rPr lang="en-US" sz="3000" dirty="0" err="1" smtClean="0"/>
              <a:t>Semordnilap</a:t>
            </a:r>
            <a:r>
              <a:rPr lang="en-US" sz="30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Combinatorial puzzles (N-Queens problem, Towers of Hanoi).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NP-Complete problems (Knapsack).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Sorting algorithms.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All </a:t>
            </a:r>
            <a:r>
              <a:rPr lang="en-US" sz="3200" dirty="0"/>
              <a:t>programs ran on very same inputs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Minimize effect of I/O.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Well, duh…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However: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 real-time systems it is critical.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Systems with performance needs – large inputs (i.e. web traffic).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“information”/”everyday“ type applications – maybe less important?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i="1" dirty="0" smtClean="0"/>
              <a:t>“</a:t>
            </a:r>
            <a:r>
              <a:rPr lang="en-US" sz="2600" i="1" dirty="0"/>
              <a:t>Most applications do not actually need better performance than Python </a:t>
            </a:r>
            <a:r>
              <a:rPr lang="en-US" sz="2600" i="1" dirty="0" smtClean="0"/>
              <a:t>offers”</a:t>
            </a:r>
            <a:r>
              <a:rPr lang="en-US" sz="2600" i="1" baseline="30000" dirty="0" smtClean="0"/>
              <a:t>1</a:t>
            </a:r>
            <a:endParaRPr lang="en-US" sz="2600" i="1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48342" y="6459785"/>
            <a:ext cx="10101943" cy="365125"/>
          </a:xfrm>
        </p:spPr>
        <p:txBody>
          <a:bodyPr/>
          <a:lstStyle/>
          <a:p>
            <a:pPr algn="l"/>
            <a:r>
              <a:rPr lang="en-US" sz="2000" dirty="0" smtClean="0"/>
              <a:t>1    E.s. Raymond, the art of </a:t>
            </a:r>
            <a:r>
              <a:rPr lang="en-US" sz="2000" dirty="0" err="1" smtClean="0"/>
              <a:t>unix</a:t>
            </a:r>
            <a:r>
              <a:rPr lang="en-US" sz="2000" dirty="0" smtClean="0"/>
              <a:t> programming, 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0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 features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Constructors, </a:t>
            </a:r>
            <a:r>
              <a:rPr lang="en-US" sz="3000" dirty="0" smtClean="0"/>
              <a:t>Destructors.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Polymorphism</a:t>
            </a:r>
            <a:br>
              <a:rPr lang="en-US" sz="3000" dirty="0" smtClean="0"/>
            </a:br>
            <a:r>
              <a:rPr lang="en-US" sz="3000" dirty="0" smtClean="0"/>
              <a:t>/Dynamic dispatch.</a:t>
            </a: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Heap </a:t>
            </a:r>
            <a:r>
              <a:rPr lang="en-US" sz="3200" dirty="0" smtClean="0"/>
              <a:t>management, Garbage collection.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Transitions into machine code.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1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Running time – computing intensive tasks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492162"/>
              </p:ext>
            </p:extLst>
          </p:nvPr>
        </p:nvGraphicFramePr>
        <p:xfrm>
          <a:off x="1581150" y="2563236"/>
          <a:ext cx="9029700" cy="323596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805940"/>
                <a:gridCol w="1805940"/>
                <a:gridCol w="1805940"/>
                <a:gridCol w="1805940"/>
                <a:gridCol w="180594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Interpreted/byte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code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 features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features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99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Computing-intensive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70" t="20436" r="24425" b="11791"/>
          <a:stretch/>
        </p:blipFill>
        <p:spPr>
          <a:xfrm>
            <a:off x="81425" y="43543"/>
            <a:ext cx="6072487" cy="481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450" t="15050" r="18043" b="27364"/>
          <a:stretch/>
        </p:blipFill>
        <p:spPr>
          <a:xfrm>
            <a:off x="4942393" y="314544"/>
            <a:ext cx="6857722" cy="30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languages win. Scripting/Functional languages lose.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winner: C, Runner-up: Go (1.6 slower than C).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 – Haskell and Python 15.5-13.1 slower than Go.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 that can be measured for performance, but don’t scale naturally to large instances.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Checksum algorithms (Credit Card Validation).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String manipulations (reversing words inside a string).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System-library access (Securing a temp file).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“Normal” performance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31" t="38793" r="22064" b="21871"/>
          <a:stretch/>
        </p:blipFill>
        <p:spPr>
          <a:xfrm>
            <a:off x="1097280" y="276513"/>
            <a:ext cx="10058400" cy="4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are much more varied.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ratios are smaller: </a:t>
            </a:r>
            <a:r>
              <a:rPr lang="en-US" sz="3000" dirty="0" smtClean="0"/>
              <a:t>C# on Java: 2.5 faster, Python on Java: 6.6 faster.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Winners: </a:t>
            </a:r>
            <a:r>
              <a:rPr lang="en-US" sz="3200" dirty="0" smtClean="0"/>
              <a:t>Procedural </a:t>
            </a:r>
            <a:r>
              <a:rPr lang="en-US" sz="3200" dirty="0" smtClean="0"/>
              <a:t>and Haskell, </a:t>
            </a:r>
            <a:r>
              <a:rPr lang="en-US" sz="3200" dirty="0" smtClean="0"/>
              <a:t>but all are reasonable.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“Everyday</a:t>
            </a:r>
            <a:r>
              <a:rPr lang="en-US" sz="3200" i="1" dirty="0" smtClean="0"/>
              <a:t>” </a:t>
            </a:r>
            <a:r>
              <a:rPr lang="en-US" sz="3200" i="1" dirty="0" smtClean="0"/>
              <a:t>vs. “</a:t>
            </a:r>
            <a:r>
              <a:rPr lang="en-US" sz="3200" i="1" dirty="0" smtClean="0"/>
              <a:t>computing intensive”.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RQ4 : Which programming languages use memory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Maximum</a:t>
            </a:r>
            <a:r>
              <a:rPr lang="en-US" sz="3200" dirty="0" smtClean="0"/>
              <a:t> </a:t>
            </a:r>
            <a:r>
              <a:rPr lang="en-US" sz="3200" dirty="0" smtClean="0"/>
              <a:t>RAM size consumed by the program.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“</a:t>
            </a:r>
            <a:r>
              <a:rPr lang="en-US" sz="3200" dirty="0" smtClean="0"/>
              <a:t>Scalability tasks”.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Includes </a:t>
            </a:r>
            <a:r>
              <a:rPr lang="en-US" sz="3200" dirty="0" smtClean="0"/>
              <a:t>memory of “runtime environment” (i.e. JVM)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Usage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Value of RAM – in question.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Still: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Application competing with others (mobile).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“Performance” systems – must not exceed RAM </a:t>
            </a:r>
            <a:br>
              <a:rPr lang="en-US" sz="3000" dirty="0" smtClean="0"/>
            </a:br>
            <a:r>
              <a:rPr lang="en-US" sz="3000" dirty="0" smtClean="0"/>
              <a:t>(swap </a:t>
            </a:r>
            <a:r>
              <a:rPr lang="en-US" sz="3000" dirty="0" smtClean="0"/>
              <a:t>to disk).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RQ4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(Max Memory usage)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39" t="14696" r="27355" b="20099"/>
          <a:stretch/>
        </p:blipFill>
        <p:spPr>
          <a:xfrm>
            <a:off x="0" y="474832"/>
            <a:ext cx="5418011" cy="413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8" t="22138" r="19312" b="26301"/>
          <a:stretch/>
        </p:blipFill>
        <p:spPr>
          <a:xfrm>
            <a:off x="4267200" y="474832"/>
            <a:ext cx="8171543" cy="32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</a:t>
            </a:r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Page faults on functional languages.</a:t>
            </a:r>
            <a:endParaRPr lang="en-US" sz="300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1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/ failure-proneness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RQ5 </a:t>
            </a:r>
            <a:r>
              <a:rPr lang="en-US" sz="3200" dirty="0"/>
              <a:t>: Which programming languages are less </a:t>
            </a:r>
            <a:r>
              <a:rPr lang="en-US" sz="3200" i="1" dirty="0"/>
              <a:t>failure-prone</a:t>
            </a:r>
            <a:r>
              <a:rPr lang="en-US" sz="3200" i="1" dirty="0" smtClean="0"/>
              <a:t>?</a:t>
            </a:r>
          </a:p>
          <a:p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Why is it important 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Provide reliable software.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“If it compiles, it runs</a:t>
            </a:r>
            <a:r>
              <a:rPr lang="en-US" sz="3000" dirty="0" smtClean="0"/>
              <a:t>”.</a:t>
            </a:r>
            <a:endParaRPr lang="en-US" sz="3200" i="1" dirty="0" smtClean="0"/>
          </a:p>
          <a:p>
            <a:endParaRPr lang="en-US" sz="32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What might </a:t>
            </a:r>
            <a:r>
              <a:rPr lang="en-US" sz="3200" dirty="0" smtClean="0"/>
              <a:t>affect safety?</a:t>
            </a:r>
            <a:endParaRPr lang="en-US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Weakly/Strongly typed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Compiled or interpreted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78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Strong/weak type systems 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Type safety: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All variables must a declared type.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Explicit conversions.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Implicit conversions.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Pointer arithmetic.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Past research</a:t>
            </a:r>
            <a:r>
              <a:rPr lang="en-US" sz="3200" baseline="30000" dirty="0" smtClean="0"/>
              <a:t>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341" y="6204858"/>
            <a:ext cx="10265229" cy="761567"/>
          </a:xfrm>
        </p:spPr>
        <p:txBody>
          <a:bodyPr/>
          <a:lstStyle/>
          <a:p>
            <a:pPr algn="l"/>
            <a:r>
              <a:rPr lang="en-US" sz="1600" dirty="0" smtClean="0"/>
              <a:t>1 B. Ray et al, "A Large scale study of programming languages and code quality in GitHub", 2014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220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Safety/Failure-proneness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78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2827" y="286603"/>
            <a:ext cx="1986050" cy="13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7135365"/>
              </p:ext>
            </p:extLst>
          </p:nvPr>
        </p:nvGraphicFramePr>
        <p:xfrm>
          <a:off x="1581150" y="2563236"/>
          <a:ext cx="7223760" cy="3337560"/>
        </p:xfrm>
        <a:graphic>
          <a:graphicData uri="http://schemas.openxmlformats.org/drawingml/2006/table">
            <a:tbl>
              <a:tblPr firstCol="1">
                <a:tableStyleId>{5940675A-B579-460E-94D1-54222C63F5DA}</a:tableStyleId>
              </a:tblPr>
              <a:tblGrid>
                <a:gridCol w="1805940"/>
                <a:gridCol w="1805940"/>
                <a:gridCol w="1805940"/>
                <a:gridCol w="180594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Interpreted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Weak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typing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Ruby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64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/>
          <p:cNvSpPr/>
          <p:nvPr/>
        </p:nvSpPr>
        <p:spPr>
          <a:xfrm>
            <a:off x="3927764" y="4457700"/>
            <a:ext cx="1101436" cy="617220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/>
          <p:cNvSpPr/>
          <p:nvPr/>
        </p:nvSpPr>
        <p:spPr>
          <a:xfrm>
            <a:off x="3487883" y="2638435"/>
            <a:ext cx="1101436" cy="617220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RQ5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(Safety)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0" t="55580" r="28875" b="14187"/>
          <a:stretch/>
        </p:blipFill>
        <p:spPr>
          <a:xfrm>
            <a:off x="886447" y="127854"/>
            <a:ext cx="10572750" cy="2476500"/>
          </a:xfrm>
          <a:prstGeom prst="rect">
            <a:avLst/>
          </a:prstGeom>
        </p:spPr>
      </p:pic>
      <p:sp>
        <p:nvSpPr>
          <p:cNvPr id="12" name="Cloud 11"/>
          <p:cNvSpPr/>
          <p:nvPr/>
        </p:nvSpPr>
        <p:spPr>
          <a:xfrm>
            <a:off x="4478482" y="3548067"/>
            <a:ext cx="1101436" cy="617220"/>
          </a:xfrm>
          <a:prstGeom prst="cloud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50" t="25583" r="22250" b="34484"/>
          <a:stretch/>
        </p:blipFill>
        <p:spPr>
          <a:xfrm>
            <a:off x="3133344" y="2124865"/>
            <a:ext cx="8077200" cy="27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4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To compare between programming languages.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RQ1 </a:t>
            </a:r>
            <a:r>
              <a:rPr lang="en-US" sz="3200" i="1" dirty="0" smtClean="0"/>
              <a:t>: </a:t>
            </a:r>
            <a:r>
              <a:rPr lang="en-US" sz="3200" i="1" dirty="0" smtClean="0"/>
              <a:t>Conciseness of code.</a:t>
            </a: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/>
              <a:t>RQ2 </a:t>
            </a:r>
            <a:r>
              <a:rPr lang="en-US" sz="3200" i="1" dirty="0" smtClean="0"/>
              <a:t>: the Size of Executables.</a:t>
            </a: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/>
              <a:t>RQ3 </a:t>
            </a:r>
            <a:r>
              <a:rPr lang="en-US" sz="3200" i="1" dirty="0" smtClean="0"/>
              <a:t>: Running-time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/>
              <a:t>RQ4 : </a:t>
            </a:r>
            <a:r>
              <a:rPr lang="en-US" sz="3200" i="1" dirty="0" smtClean="0"/>
              <a:t>Memory usage.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/>
              <a:t>RQ5 </a:t>
            </a:r>
            <a:r>
              <a:rPr lang="en-US" sz="3200" i="1" dirty="0" smtClean="0"/>
              <a:t>: Safety/ failure-proneness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Research Method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Comparison &amp; </a:t>
            </a: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Validity &amp; Discussion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80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268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81</a:t>
            </a:fld>
            <a:endParaRPr lang="en-US" sz="3200" dirty="0"/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807020"/>
              </p:ext>
            </p:extLst>
          </p:nvPr>
        </p:nvGraphicFramePr>
        <p:xfrm>
          <a:off x="587829" y="2370668"/>
          <a:ext cx="10567851" cy="36068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509693"/>
                <a:gridCol w="1509693"/>
                <a:gridCol w="1509693"/>
                <a:gridCol w="1509693"/>
                <a:gridCol w="1509693"/>
                <a:gridCol w="1509693"/>
                <a:gridCol w="1509693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Language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Conciseness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Size of executable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</a:t>
                      </a:r>
                      <a:r>
                        <a:rPr lang="en-US" baseline="0" dirty="0" smtClean="0"/>
                        <a:t>ning time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Memory usage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Safety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Procedural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Java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Functional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Haskell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F#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V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Scripting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Python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Ruby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201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 big winner == trade-offs.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behave similarly.</a:t>
            </a:r>
            <a:endParaRPr lang="en-US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8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 to validity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Internal validity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External validity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Bias for Algorithmic and small problems</a:t>
            </a: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Contributors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Selection of languages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2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people that make the code. </a:t>
            </a:r>
            <a:r>
              <a:rPr lang="en-US" sz="3200" baseline="30000" dirty="0" smtClean="0"/>
              <a:t>1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aspects: Design, algorithms, work procedures.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Industry</a:t>
            </a:r>
          </a:p>
          <a:p>
            <a:pPr marL="0" indent="0">
              <a:buNone/>
            </a:pPr>
            <a:endParaRPr lang="en-US" sz="3200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10366374" cy="365125"/>
          </a:xfrm>
        </p:spPr>
        <p:txBody>
          <a:bodyPr/>
          <a:lstStyle/>
          <a:p>
            <a:pPr algn="l"/>
            <a:r>
              <a:rPr lang="en-US" sz="1800" dirty="0" smtClean="0"/>
              <a:t>1 </a:t>
            </a:r>
            <a:r>
              <a:rPr lang="en-US" sz="1800" dirty="0" err="1" smtClean="0"/>
              <a:t>L.Prechelt</a:t>
            </a:r>
            <a:r>
              <a:rPr lang="en-US" sz="1800" dirty="0" smtClean="0"/>
              <a:t>, "An empirical comparison of seven programming languages", 2000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4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https</a:t>
            </a:r>
            <a:r>
              <a:rPr lang="en-US" sz="2800" dirty="0"/>
              <a:t>://en.wikipedia.org/wiki/Programming_paradigm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Hatton</a:t>
            </a:r>
            <a:r>
              <a:rPr lang="en-US" sz="2800" dirty="0"/>
              <a:t>, Programming Languages and Safety-Related Systems , </a:t>
            </a:r>
            <a:r>
              <a:rPr lang="en-US" sz="2800" dirty="0" smtClean="0"/>
              <a:t>1995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E.s</a:t>
            </a:r>
            <a:r>
              <a:rPr lang="en-US" sz="2800" dirty="0"/>
              <a:t>. Raymond, the art of </a:t>
            </a:r>
            <a:r>
              <a:rPr lang="en-US" sz="2800" dirty="0" err="1"/>
              <a:t>unix</a:t>
            </a:r>
            <a:r>
              <a:rPr lang="en-US" sz="2800" dirty="0"/>
              <a:t> programming, </a:t>
            </a:r>
            <a:r>
              <a:rPr lang="en-US" sz="2800" dirty="0" smtClean="0"/>
              <a:t>2003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Ray </a:t>
            </a:r>
            <a:r>
              <a:rPr lang="en-US" sz="2800" dirty="0"/>
              <a:t>et al, "A Large scale study of programming languages and code quality in GitHub", 2014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L. </a:t>
            </a:r>
            <a:r>
              <a:rPr lang="en-US" sz="2800" dirty="0" err="1" smtClean="0"/>
              <a:t>Prechelt</a:t>
            </a:r>
            <a:r>
              <a:rPr lang="en-US" sz="2800" dirty="0"/>
              <a:t>, "An empirical comparison of seven programming languages", 2000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9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Controlled experiments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Groups of programmers (students)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Small programming tasks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Short life-span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 smtClean="0"/>
              <a:t>Pros:</a:t>
            </a:r>
            <a:r>
              <a:rPr lang="en-US" sz="3200" i="1" dirty="0" smtClean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Minor variants of the same task (Internal val.)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i="1" dirty="0" smtClean="0"/>
              <a:t>Cons:</a:t>
            </a:r>
            <a:r>
              <a:rPr lang="en-US" sz="3200" i="1" dirty="0" smtClean="0"/>
              <a:t> </a:t>
            </a:r>
          </a:p>
          <a:p>
            <a:pPr marL="201168" lvl="1" indent="0">
              <a:buNone/>
            </a:pPr>
            <a:r>
              <a:rPr lang="en-US" sz="3000" dirty="0" smtClean="0"/>
              <a:t>Limited in scope, size, time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0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3203</TotalTime>
  <Words>1914</Words>
  <Application>Microsoft Office PowerPoint</Application>
  <PresentationFormat>Widescreen</PresentationFormat>
  <Paragraphs>612</Paragraphs>
  <Slides>85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</vt:lpstr>
      <vt:lpstr>Calibri</vt:lpstr>
      <vt:lpstr>Calibri Light</vt:lpstr>
      <vt:lpstr>Courier New</vt:lpstr>
      <vt:lpstr>Wingdings</vt:lpstr>
      <vt:lpstr>Retrospect</vt:lpstr>
      <vt:lpstr>A Comparative Study of Programming Languages  in Rosetta Code</vt:lpstr>
      <vt:lpstr>Time allocation</vt:lpstr>
      <vt:lpstr>Overview</vt:lpstr>
      <vt:lpstr>Overview</vt:lpstr>
      <vt:lpstr>Overview</vt:lpstr>
      <vt:lpstr>Empirical Evidence</vt:lpstr>
      <vt:lpstr>Research Method</vt:lpstr>
      <vt:lpstr>Purpose</vt:lpstr>
      <vt:lpstr>Research Method – Past research</vt:lpstr>
      <vt:lpstr>Research Method – Past research</vt:lpstr>
      <vt:lpstr>Research Method</vt:lpstr>
      <vt:lpstr>Rosetta code: Task</vt:lpstr>
      <vt:lpstr>Rosetta code: 2 Solutions for task</vt:lpstr>
      <vt:lpstr>Rosetta code</vt:lpstr>
      <vt:lpstr>Rosetta code</vt:lpstr>
      <vt:lpstr>Research Method – Task selection</vt:lpstr>
      <vt:lpstr>Research Method – Language selection</vt:lpstr>
      <vt:lpstr>Research Method</vt:lpstr>
      <vt:lpstr>Time allocation</vt:lpstr>
      <vt:lpstr>Programming Paradigms</vt:lpstr>
      <vt:lpstr>Definition</vt:lpstr>
      <vt:lpstr>Languages by paradigms</vt:lpstr>
      <vt:lpstr>Programming Paradigms</vt:lpstr>
      <vt:lpstr>Procedural Paradigm</vt:lpstr>
      <vt:lpstr>Procedural Paradigm</vt:lpstr>
      <vt:lpstr>Procedural Paradigm</vt:lpstr>
      <vt:lpstr>Procedural Paradigm</vt:lpstr>
      <vt:lpstr>Object oriented paradigm</vt:lpstr>
      <vt:lpstr>Object oriented paradigm</vt:lpstr>
      <vt:lpstr>Object oriented paradigm</vt:lpstr>
      <vt:lpstr>Object oriented paradigm</vt:lpstr>
      <vt:lpstr>Functional Paradigm</vt:lpstr>
      <vt:lpstr>Haskell</vt:lpstr>
      <vt:lpstr>Haskell</vt:lpstr>
      <vt:lpstr>Functional Paradigm</vt:lpstr>
      <vt:lpstr>Scripting languages</vt:lpstr>
      <vt:lpstr>Time allocation</vt:lpstr>
      <vt:lpstr>Comparison &amp; Results</vt:lpstr>
      <vt:lpstr>Conciseness</vt:lpstr>
      <vt:lpstr>Conciseness</vt:lpstr>
      <vt:lpstr>Why it is important?</vt:lpstr>
      <vt:lpstr>Example – File I/O</vt:lpstr>
      <vt:lpstr>C</vt:lpstr>
      <vt:lpstr>Haskell</vt:lpstr>
      <vt:lpstr>What might improve conciseness?</vt:lpstr>
      <vt:lpstr>Any guess ?</vt:lpstr>
      <vt:lpstr>Results – RQ1  (Conciseness / Lines of code)</vt:lpstr>
      <vt:lpstr>Conciseness (Lines of code)</vt:lpstr>
      <vt:lpstr>Results – RQ1  (Conciseness / Lines of code)</vt:lpstr>
      <vt:lpstr>Size Of Executable</vt:lpstr>
      <vt:lpstr>Why is it important?</vt:lpstr>
      <vt:lpstr>Native code vs. Byte Code</vt:lpstr>
      <vt:lpstr>Byte-code</vt:lpstr>
      <vt:lpstr>Static vs. Dynamic linkage</vt:lpstr>
      <vt:lpstr>Any guess ?</vt:lpstr>
      <vt:lpstr>Results – RQ2  (Size of executable)</vt:lpstr>
      <vt:lpstr>Size of Executable</vt:lpstr>
      <vt:lpstr>Running Time</vt:lpstr>
      <vt:lpstr>Running Time</vt:lpstr>
      <vt:lpstr>“Scalability tasks”</vt:lpstr>
      <vt:lpstr>Running Time</vt:lpstr>
      <vt:lpstr>Running Time - Why it is important?</vt:lpstr>
      <vt:lpstr>What might affect running time?</vt:lpstr>
      <vt:lpstr>What might affect running time?</vt:lpstr>
      <vt:lpstr>Any guess ?</vt:lpstr>
      <vt:lpstr>Results – RQ3  (Running Time: Computing-intensive tasks)</vt:lpstr>
      <vt:lpstr>Running Time</vt:lpstr>
      <vt:lpstr>Running Time – Performance tasks</vt:lpstr>
      <vt:lpstr>Results – RQ3  (Running Time: “Normal” performance tasks)</vt:lpstr>
      <vt:lpstr>Running Time – Performance tasks</vt:lpstr>
      <vt:lpstr>Memory Usage</vt:lpstr>
      <vt:lpstr>Mem. Usage - Why it is important?</vt:lpstr>
      <vt:lpstr>Results – RQ4  (Max Memory usage)</vt:lpstr>
      <vt:lpstr>Mem. Usage</vt:lpstr>
      <vt:lpstr>Safety / failure-proneness</vt:lpstr>
      <vt:lpstr>Safety</vt:lpstr>
      <vt:lpstr>Strong/weak type systems *</vt:lpstr>
      <vt:lpstr>Any guess ?</vt:lpstr>
      <vt:lpstr>Results – RQ5 (Safety)</vt:lpstr>
      <vt:lpstr>Time allocation</vt:lpstr>
      <vt:lpstr>Results conclusions</vt:lpstr>
      <vt:lpstr>Results conclusions</vt:lpstr>
      <vt:lpstr>Threats to validity</vt:lpstr>
      <vt:lpstr>Further discussion</vt:lpstr>
      <vt:lpstr>Bibliography</vt:lpstr>
    </vt:vector>
  </TitlesOfParts>
  <Company>Trustwave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Programming Languages  in Rosetta Code</dc:title>
  <dc:creator>Nir Attar</dc:creator>
  <cp:lastModifiedBy>Nir Attar</cp:lastModifiedBy>
  <cp:revision>316</cp:revision>
  <dcterms:created xsi:type="dcterms:W3CDTF">2015-10-22T08:30:40Z</dcterms:created>
  <dcterms:modified xsi:type="dcterms:W3CDTF">2015-11-07T16:15:51Z</dcterms:modified>
</cp:coreProperties>
</file>